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41" r:id="rId2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04" autoAdjust="0"/>
    <p:restoredTop sz="94660"/>
  </p:normalViewPr>
  <p:slideViewPr>
    <p:cSldViewPr snapToGrid="0">
      <p:cViewPr varScale="1">
        <p:scale>
          <a:sx n="85" d="100"/>
          <a:sy n="85" d="100"/>
        </p:scale>
        <p:origin x="100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75763-4D4C-444E-8998-350D4B11A30E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82D64-88DF-4F60-8895-8341C4DC971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54557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B40244-4F20-484D-AF9F-7C82808A97D4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13042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E4947-F3A4-4888-A5E0-4680D4DA3A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5E31A-28DB-4D62-BA17-3AE65BD75F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B6D81-2616-4616-AA98-215B574FC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90451-B987-46A0-AE33-82B68699A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9F346D-60CF-4125-9D7A-E59E5B37F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77202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521FB-A8A5-42C7-8957-32D1A48AB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8D6BB1-43A4-42F2-84ED-27D31FCD8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32BDD1-A281-4750-AFC0-A94EC63C6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601189-2456-472D-A4F9-D5D2A7BE5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D88D9A-779F-4CD3-8273-16AF3C72A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34146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70C26B-07C1-42C7-B27F-C96E61EE2A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F596C6-88C8-4532-A50D-5F42681A07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F1B9BC-4AE2-4FE3-8C21-E9BA3DB52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DC84D9-F049-487A-84C9-DB099B190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9A87F1-D68D-48EA-8D83-F397F1362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03923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E068C-1112-472A-A324-8F361B7BC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919A26-7F76-4F74-A374-8C385451F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5684F-17B5-4784-BC40-7DA0947B5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7588F0-ADEC-4962-96D6-31CF84BA7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25D56-D772-411C-8F1A-46460E69A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1684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46C2B-C434-4E04-8145-4C48522B0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FD9075-E67F-47C4-BCC9-BBA7D387E6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ED73D-FCE4-4D41-B859-9B2E01188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6E8F19-7453-4EC6-ABE8-34FD41151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C53377-EB18-4DB4-8567-9D0320166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70055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1590D-A1EB-4A3E-BED2-C459BC442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992B8D-03BB-442D-98AA-6F4C59A784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C375D2-CE25-452A-849D-EEC962E623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2A5662-3C5B-454E-96C6-21CEED7CE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E3A744-194E-4AB2-B8B5-525FE9058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E4D449-890B-4DEA-B32D-E6629E873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57911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FB620-90C6-4EF0-885B-B05112866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FA84DE-E31D-425F-BFB2-D0E5483FE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E88CB0-1C8E-4EFD-96F7-56CBB187D5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D09A03-A415-4D89-BC36-3FB7FAB93A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FF75C1-ED46-4681-B14F-DC26D3CA5E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5342B6-203D-4A59-999A-540DC96CE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1985D-C902-44C9-B377-579C315EB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150A3E-C976-4637-9569-D63DB5A5F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0589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EC6E5-CD72-4A97-A04A-AAF0B7E65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51CBA7-5D64-4750-9EA3-715DB92CB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59A1D5-FA8A-4924-BC3E-A6A513671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FEFCB5-57EC-440F-A1AD-D19DC8E03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14468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6C093A-E407-43CA-950E-CE4F8D68C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241F16-FAB8-4625-9786-E449B473B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C7C9E0-E924-40DE-AF85-BC8813B0A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71345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1EF06-159A-43DF-908E-813A3ED90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A84C6E-8318-47DF-B92C-7449A9220C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C41EC4-1B5A-47C1-8FE2-504ECC4F1E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B952B-A39A-4290-9FD9-4A7EF09F3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756154-C235-4C25-9598-8DA36523A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A9AF59-5E4D-4DB2-A3FD-F6A145141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28238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442B-F4C6-4255-82F9-DD7AFAE35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04FE37-D008-4993-87E3-A60D58A503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536731-C264-4320-9612-5E7EE07738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EAD202-6C64-4C25-B2C6-6E49D327B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6CC827-ED0A-41D3-944F-B79246B10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57BCD2-B8E3-4C1A-AC02-9CB12E5DF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6675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8C1EBE-6270-436E-B03D-B13585619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9198D2-2D5C-4AB0-AAF3-1C045A6315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3AB25-0CEF-4BFC-B25E-CC8F2E49FB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1208E-B2FC-43A3-AA7E-87BB05183753}" type="datetimeFigureOut">
              <a:rPr lang="th-TH" smtClean="0"/>
              <a:t>13/12/66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3F5177-9157-42B1-B715-94D817DD8E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6BD43C-9D69-4E78-A469-BA377679F9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6E732-6567-4C5B-8949-634F6DAD30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93019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98177007-73D2-4EEA-A5BC-904FBD8E5947}"/>
              </a:ext>
            </a:extLst>
          </p:cNvPr>
          <p:cNvSpPr/>
          <p:nvPr/>
        </p:nvSpPr>
        <p:spPr>
          <a:xfrm>
            <a:off x="807394" y="18331"/>
            <a:ext cx="11318544" cy="549706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6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ประเด็น พัฒนาระบบสุขภาพปฐมภูมิ</a:t>
            </a:r>
          </a:p>
          <a:p>
            <a:pPr algn="ctr"/>
            <a:endParaRPr lang="th-TH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4" name="สี่เหลี่ยมมุมมน 6">
            <a:extLst>
              <a:ext uri="{FF2B5EF4-FFF2-40B4-BE49-F238E27FC236}">
                <a16:creationId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78547" y="597877"/>
            <a:ext cx="11372510" cy="6039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1600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9FC58EF3-619F-431B-8A99-44F12DBDC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572625"/>
              </p:ext>
            </p:extLst>
          </p:nvPr>
        </p:nvGraphicFramePr>
        <p:xfrm>
          <a:off x="764900" y="5103299"/>
          <a:ext cx="11372508" cy="1738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3846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2667786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2846895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  <a:gridCol w="2983981">
                  <a:extLst>
                    <a:ext uri="{9D8B030D-6E8A-4147-A177-3AD203B41FA5}">
                      <a16:colId xmlns:a16="http://schemas.microsoft.com/office/drawing/2014/main" val="2588709083"/>
                    </a:ext>
                  </a:extLst>
                </a:gridCol>
              </a:tblGrid>
              <a:tr h="545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1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3 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เดือน)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- </a:t>
                      </a: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จัดตั้งหน่วยบริการ 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PCU/NPCU </a:t>
                      </a: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(2,500 หน่วย)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-</a:t>
                      </a: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 มีคำสั่งคณะกรรมการ พชอ.ที่เป็นปัจจุบัน</a:t>
                      </a:r>
                      <a:endParaRPr kumimoji="0" lang="en-US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H Sarabun New" panose="020B0500040200020003" pitchFamily="34" charset="-34"/>
                        <a:ea typeface="Calibri" panose="020F0502020204030204" pitchFamily="34" charset="0"/>
                        <a:cs typeface="TH Sarabun New" panose="020B0500040200020003" pitchFamily="34" charset="-34"/>
                      </a:endParaRPr>
                    </a:p>
                    <a:p>
                      <a:pPr marL="114300" marR="0" lvl="0" indent="-1143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th-TH" sz="1400" b="0" u="none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ประเด็นที่สำคัญตามบริบทในพื้นที่ที่เกี่ยวกับการพัฒนาคุณภาพชีวิต อย่างน้อย 2 ประเด็นเพื่อวางแผนพัฒนาหรือแก้ไขปัญหา</a:t>
                      </a:r>
                    </a:p>
                    <a:p>
                      <a:pPr marL="114300" marR="0" lvl="0" indent="-1143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th-TH" sz="1400" b="0" u="none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กำหนดเป้าหมายการดูแลกลุ่มเปราะบางตามบริบทของพื้นที่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2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6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เดือน)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- </a:t>
                      </a: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จัดตั้งหน่วยบริการ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PCU/NPCU</a:t>
                      </a: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(2,600 หน่วย)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th-T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Calibri" panose="020F0502020204030204" pitchFamily="34" charset="0"/>
                          <a:cs typeface="TH Sarabun New" panose="020B0500040200020003" pitchFamily="34" charset="-34"/>
                        </a:rPr>
                        <a:t>- มีคณะทำงานตามประเด็นวางแผนแนวทางในการขับเคลื่อนประเด็น พชอ.ตามพื้นที่กำหนด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th-T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Calibri" panose="020F0502020204030204" pitchFamily="34" charset="0"/>
                          <a:cs typeface="TH Sarabun New" panose="020B0500040200020003" pitchFamily="34" charset="-34"/>
                        </a:rPr>
                        <a:t>- มีการบริหารจัดการบูรณาการทรัพยากร (คน เงิน ของ ความรู้ ข้อมูล ของทุกภาคส่วนที่เกี่ยวข้องในการขับเคลื่อนประเด็นการพัฒนาคุณภาพชีวิตประชาชนและดูแลกลุ่มเปราะบาง</a:t>
                      </a:r>
                      <a:endParaRPr kumimoji="0" lang="en-US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H Sarabun New" panose="020B0500040200020003" pitchFamily="34" charset="-34"/>
                        <a:ea typeface="Calibri" panose="020F0502020204030204" pitchFamily="34" charset="0"/>
                        <a:cs typeface="TH Sarabun New" panose="020B0500040200020003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 3 (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9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เดือน)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- </a:t>
                      </a: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จัดตั้งหน่วยบริการ 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PCU/NPCU</a:t>
                      </a: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(2,700 หน่วย)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-ประเมินผลการดำเนินงานจากระบบ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 </a:t>
                      </a: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CLUCCARE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-</a:t>
                      </a:r>
                      <a:r>
                        <a:rPr lang="th-TH" sz="14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มีการติดตามการดำเนินงาน</a:t>
                      </a:r>
                      <a:r>
                        <a:rPr kumimoji="0" lang="th-TH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Calibri" panose="020F0502020204030204" pitchFamily="34" charset="0"/>
                          <a:cs typeface="TH Sarabun New" panose="020B0500040200020003" pitchFamily="34" charset="-34"/>
                        </a:rPr>
                        <a:t>พัฒนาคุณภาพชีวิตประชาชนและดูแลกลุ่มเปราะบางโดยใช้กระบวนการเยี่ยมเสริมพลังของทีมระดับจังหวัดและเขต</a:t>
                      </a:r>
                      <a:endParaRPr lang="th-TH" sz="1400" b="0" kern="120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400" b="0" u="sng" dirty="0" err="1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ไตรมาส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 4 (1</a:t>
                      </a:r>
                      <a:r>
                        <a:rPr lang="en-US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2  </a:t>
                      </a:r>
                      <a:r>
                        <a:rPr lang="th-TH" sz="1400" b="0" u="sng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เดือน)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Times New Roman"/>
                          <a:cs typeface="TH Sarabun New" panose="020B0500040200020003" pitchFamily="34" charset="-34"/>
                        </a:rPr>
                        <a:t>- </a:t>
                      </a: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จัดตั้งหน่วยบริการ 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PCU/NPCU</a:t>
                      </a: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(2,750 หน่วย)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- อำเภอมีการดำเนินงานและผ่านเกณฑ์ประเมินการพัฒนาคุณภาพชีวิตที่มีคุณภาพ ร้อยละ 85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- พชอ.ที่มีคุณภาพดูแลชีวิตกลุ่มเปราะบางจำนวน 3 ล้านคน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31" name="Rectangle 30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54591" y="1209304"/>
            <a:ext cx="696036" cy="62914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Impact of Policy</a:t>
            </a:r>
            <a:endParaRPr lang="th-TH" sz="14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39074" y="2314192"/>
            <a:ext cx="723331" cy="2350171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Key Activity</a:t>
            </a:r>
            <a:endParaRPr lang="th-TH" sz="1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35749" y="5122967"/>
            <a:ext cx="697904" cy="1688736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Small Success</a:t>
            </a:r>
            <a:endParaRPr kumimoji="0" lang="th-TH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9" name="สี่เหลี่ยมมุมมน 6">
            <a:extLst>
              <a:ext uri="{FF2B5EF4-FFF2-40B4-BE49-F238E27FC236}">
                <a16:creationId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78547" y="1224419"/>
            <a:ext cx="11358861" cy="6039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1700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40943" y="1854414"/>
            <a:ext cx="723331" cy="4229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Value chain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66370" y="611021"/>
            <a:ext cx="672476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12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6142" y="665046"/>
            <a:ext cx="11280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th-TH" sz="1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</a:t>
            </a:r>
            <a:r>
              <a:rPr kumimoji="0" lang="th-TH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</a:rPr>
              <a:t>. </a:t>
            </a:r>
            <a:r>
              <a:rPr lang="th-TH" sz="1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การจัดตั้ง</a:t>
            </a:r>
            <a:r>
              <a:rPr lang="th-TH" sz="1600" b="1" spc="-40" baseline="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หน่วยบริการปฐมภูมิและเครือข่ายหน่วยบริการสุขภาพปฐมภูมิ ตาม พรบ.ฯ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th-TH" sz="1600" b="1" spc="-4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  </a:t>
            </a:r>
            <a:r>
              <a:rPr lang="th-TH" sz="1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ร้อยละของอำเภอผ่านเกณฑ์การประเมินการพัฒนาคุณภาพชีวิตที่มีคุณภาพ</a:t>
            </a:r>
            <a:endParaRPr lang="th-TH" sz="1600" b="1" spc="-40" baseline="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12914" y="770368"/>
            <a:ext cx="6367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KPI</a:t>
            </a:r>
            <a:endParaRPr lang="th-TH" sz="12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6E0B378-C66E-41CE-9E88-6F42AC1C2EF4}"/>
              </a:ext>
            </a:extLst>
          </p:cNvPr>
          <p:cNvSpPr/>
          <p:nvPr/>
        </p:nvSpPr>
        <p:spPr>
          <a:xfrm>
            <a:off x="55418" y="4721290"/>
            <a:ext cx="694273" cy="369332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ผู้รับ</a:t>
            </a:r>
          </a:p>
          <a:p>
            <a:pPr algn="ctr"/>
            <a:r>
              <a:rPr lang="th-TH" sz="12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ผิดชอบ</a:t>
            </a:r>
          </a:p>
        </p:txBody>
      </p:sp>
      <p:sp>
        <p:nvSpPr>
          <p:cNvPr id="3" name="Rectangle 30">
            <a:extLst>
              <a:ext uri="{FF2B5EF4-FFF2-40B4-BE49-F238E27FC236}">
                <a16:creationId xmlns:a16="http://schemas.microsoft.com/office/drawing/2014/main" id="{7BA0AF05-0F13-44EC-89F0-0F1E41192CCD}"/>
              </a:ext>
            </a:extLst>
          </p:cNvPr>
          <p:cNvSpPr/>
          <p:nvPr/>
        </p:nvSpPr>
        <p:spPr>
          <a:xfrm>
            <a:off x="805218" y="1174016"/>
            <a:ext cx="11326344" cy="684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5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พ.ร.บ.ระบบสุขภาพปฐมภูมิ พ.ศ.</a:t>
            </a:r>
            <a:r>
              <a:rPr lang="en-US" sz="15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2562 </a:t>
            </a:r>
            <a:r>
              <a:rPr lang="th-TH" sz="15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 ระเบียบสำนักนายกรัฐมนตรีว่าด้วยการพัฒนาคุณภาพชีวิตระดับพื้นที่ พ.ศ.</a:t>
            </a:r>
            <a:r>
              <a:rPr lang="en-US" sz="15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2561</a:t>
            </a:r>
            <a:r>
              <a:rPr lang="en-US" sz="1500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  <a:p>
            <a:r>
              <a:rPr lang="th-TH" sz="1500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เพื่อให้ประชาชนสามารถเข้าถึงบริการปฐมภูมิที่มีคุณภาพ  ลดเวลารอคอย ลดค่าใช้จ่าย สามารถดูแลตนเองและครอบครัวเบื้องต้นเมื่อมีอาการเจ็บป่วยได้อย่างเหมาะสม</a:t>
            </a:r>
            <a:endParaRPr lang="en-US" sz="1500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" name="กล่องข้อความ 1">
            <a:extLst>
              <a:ext uri="{FF2B5EF4-FFF2-40B4-BE49-F238E27FC236}">
                <a16:creationId xmlns:a16="http://schemas.microsoft.com/office/drawing/2014/main" id="{1BA02AE6-D3CD-4DEC-A35C-BF02FF2D355B}"/>
              </a:ext>
            </a:extLst>
          </p:cNvPr>
          <p:cNvSpPr txBox="1"/>
          <p:nvPr/>
        </p:nvSpPr>
        <p:spPr>
          <a:xfrm>
            <a:off x="792196" y="4711515"/>
            <a:ext cx="11333741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th-TH" sz="16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สำนักสนับสนุนระบบสุขภาพปฐมภูมิ สำนักงานปลัดกระทรวงสาธารณสุข</a:t>
            </a:r>
            <a:endParaRPr kumimoji="0" lang="th-TH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74B76B8-443B-46A6-8931-7862E1243B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159897"/>
              </p:ext>
            </p:extLst>
          </p:nvPr>
        </p:nvGraphicFramePr>
        <p:xfrm>
          <a:off x="778548" y="1854659"/>
          <a:ext cx="11347390" cy="440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1756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2771120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2866030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  <a:gridCol w="28584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0495">
                <a:tc>
                  <a:txBody>
                    <a:bodyPr/>
                    <a:lstStyle/>
                    <a:p>
                      <a:pPr algn="ctr"/>
                      <a:r>
                        <a:rPr lang="th-TH" sz="16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พัฒนากลไกการดำเนินงานปฐมภูมิ</a:t>
                      </a:r>
                      <a:endParaRPr lang="en-US" sz="160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พัฒนากำลังคนในระบบสุขภาพปฐมภูมิ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พัฒนาศักยภาพระบบบริการสุขภาพปฐมภูมิ</a:t>
                      </a:r>
                      <a:endParaRPr lang="en-US" sz="160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สร้างและสนับสนุนการมีส่วนร่วม</a:t>
                      </a:r>
                      <a:endParaRPr lang="en-US" sz="160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</a:tbl>
          </a:graphicData>
        </a:graphic>
      </p:graphicFrame>
      <p:graphicFrame>
        <p:nvGraphicFramePr>
          <p:cNvPr id="11" name="Table 12">
            <a:extLst>
              <a:ext uri="{FF2B5EF4-FFF2-40B4-BE49-F238E27FC236}">
                <a16:creationId xmlns:a16="http://schemas.microsoft.com/office/drawing/2014/main" id="{6D6ED018-38C3-4B15-AC99-4D5584BF93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555058"/>
              </p:ext>
            </p:extLst>
          </p:nvPr>
        </p:nvGraphicFramePr>
        <p:xfrm>
          <a:off x="792197" y="2306143"/>
          <a:ext cx="11335472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3868">
                  <a:extLst>
                    <a:ext uri="{9D8B030D-6E8A-4147-A177-3AD203B41FA5}">
                      <a16:colId xmlns:a16="http://schemas.microsoft.com/office/drawing/2014/main" val="2807783666"/>
                    </a:ext>
                  </a:extLst>
                </a:gridCol>
                <a:gridCol w="2763126">
                  <a:extLst>
                    <a:ext uri="{9D8B030D-6E8A-4147-A177-3AD203B41FA5}">
                      <a16:colId xmlns:a16="http://schemas.microsoft.com/office/drawing/2014/main" val="1030871110"/>
                    </a:ext>
                  </a:extLst>
                </a:gridCol>
                <a:gridCol w="2904610">
                  <a:extLst>
                    <a:ext uri="{9D8B030D-6E8A-4147-A177-3AD203B41FA5}">
                      <a16:colId xmlns:a16="http://schemas.microsoft.com/office/drawing/2014/main" val="3308171510"/>
                    </a:ext>
                  </a:extLst>
                </a:gridCol>
                <a:gridCol w="2833868">
                  <a:extLst>
                    <a:ext uri="{9D8B030D-6E8A-4147-A177-3AD203B41FA5}">
                      <a16:colId xmlns:a16="http://schemas.microsoft.com/office/drawing/2014/main" val="140374330"/>
                    </a:ext>
                  </a:extLst>
                </a:gridCol>
              </a:tblGrid>
              <a:tr h="2218564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ขับเคลื่อน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/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บังคับใช้กฎหมายว่าด้วย</a:t>
                      </a: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ระบบสุขภาพปฐมภูมิ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พัฒนากลไกการเงิน การคลังเพื่อสนับสนุนระบบสุขภาพปฐมภูมิ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ขยายผลและพัฒนาระบบข้อมูลปฐมภูมิ </a:t>
                      </a:r>
                      <a:r>
                        <a:rPr lang="th-TH" sz="1500" b="0" spc="-4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(แพทย์คู่ประชาชน/</a:t>
                      </a:r>
                      <a:r>
                        <a:rPr lang="en-US" sz="1500" b="0" spc="-4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HIE/</a:t>
                      </a:r>
                      <a:r>
                        <a:rPr lang="th-TH" sz="1500" b="0" spc="-4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ระบบให้คำปรึกษา /</a:t>
                      </a:r>
                      <a:r>
                        <a:rPr lang="en-US" sz="1500" b="0" spc="-4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PHR</a:t>
                      </a:r>
                      <a:r>
                        <a:rPr lang="th-TH" sz="1500" b="0" spc="-4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)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spc="-4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สื่อสารนโยบายแก่บุคลากรทุกระดับ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spc="-40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ขึ้นทะเบียนหน่วยบริการปฐมภูมิและเครือข่ายหน่วยบริการสุขภาพปฐมภูมิ ตาม พรบ.ฯ ประเมินผลสัมฤทธิ์การพัฒนาระบบสุขภาพปฐมภูมิ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สนับสนุนการผลิต</a:t>
                      </a:r>
                      <a:r>
                        <a:rPr lang="en-US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/</a:t>
                      </a: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พัฒนาแพทย์เวชศาสตร์ครอบครัว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สนับสนุนการพัฒนาศักยภาพคณะผู้ให้บริการสุขภาพปฐมภูมิ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ส่งเสริมให้มีสถาบันวิชาการเพื่อสนับสนุนการผลิตแพทย์เวชศาสตร์ครอบครัว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พัฒนาระบบสร้างแรงจูงใจ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พัฒนาศักยภาพ อสม. หมอประจำบ้าน</a:t>
                      </a:r>
                      <a:r>
                        <a:rPr lang="th-TH" sz="1400" b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อาสาสมัครประจำครอบครัว อสค.</a:t>
                      </a:r>
                      <a:endParaRPr lang="th-TH" sz="150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พัฒนารูปแบบบริการระบบสุขภาพปฐมภูมิให้เกิดการบูรณาการงานปฐมภูมิในพื้นที่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การพัฒนาระบบเทคโนโลยีสารสนเทศเพื่อเชื่อมโยงระบบส่งต่อ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พัฒนาวิชาการเพื่อสนับสนุนระบบบริการ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ส่งเสริมการดูแลกลุ่มเปราะบาง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ส่งเสริม สนับสนุนการบันทึกข้อมูลเชิงคุณภาพผ่านโปรแกรม </a:t>
                      </a:r>
                      <a:r>
                        <a:rPr lang="en-US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CLUCCARE</a:t>
                      </a:r>
                      <a:endParaRPr lang="th-TH" sz="1500" b="0" kern="120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ส่งเสริมสนับสนุนกลไกการเยี่ยมเสริมพลัง</a:t>
                      </a:r>
                      <a:r>
                        <a:rPr lang="en-US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 </a:t>
                      </a: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และการถอดบทเรียนการดำเนินงาน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600" b="0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ส</a:t>
                      </a: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นับสนุนให้มีการจัดการ การพัฒนาคุณภาพระดับตำบล และการบูรณาการในระดับจังหวัด</a:t>
                      </a:r>
                    </a:p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th-TH" sz="1500" b="0" kern="120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</a:rPr>
                        <a:t>สร้างความต่อเนื่องในการขับเคลื่อนและบูรณาการผ่านกรรมการนโยบายพัฒนาคุณภาพชีวิตระดับพื้นที่</a:t>
                      </a:r>
                      <a:endParaRPr lang="en-US" sz="1500" b="0" kern="1200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177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7097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803</TotalTime>
  <Words>582</Words>
  <Application>Microsoft Office PowerPoint</Application>
  <PresentationFormat>แบบจอกว้าง</PresentationFormat>
  <Paragraphs>54</Paragraphs>
  <Slides>1</Slides>
  <Notes>1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5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TH Sarabun New</vt:lpstr>
      <vt:lpstr>TH SarabunPSK</vt:lpstr>
      <vt:lpstr>Office Theme</vt:lpstr>
      <vt:lpstr>งานนำเสนอ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ระบบ สุขภาพปฐมภูมิ</dc:title>
  <dc:creator>Windows User</dc:creator>
  <cp:lastModifiedBy>BD-Dell</cp:lastModifiedBy>
  <cp:revision>41</cp:revision>
  <dcterms:created xsi:type="dcterms:W3CDTF">2021-09-23T05:33:17Z</dcterms:created>
  <dcterms:modified xsi:type="dcterms:W3CDTF">2023-12-13T12:29:12Z</dcterms:modified>
</cp:coreProperties>
</file>